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2"/>
  </p:notesMasterIdLst>
  <p:handoutMasterIdLst>
    <p:handoutMasterId r:id="rId43"/>
  </p:handoutMasterIdLst>
  <p:sldIdLst>
    <p:sldId id="279" r:id="rId3"/>
    <p:sldId id="287" r:id="rId4"/>
    <p:sldId id="290" r:id="rId5"/>
    <p:sldId id="291" r:id="rId6"/>
    <p:sldId id="293" r:id="rId7"/>
    <p:sldId id="318" r:id="rId8"/>
    <p:sldId id="297" r:id="rId9"/>
    <p:sldId id="298" r:id="rId10"/>
    <p:sldId id="295" r:id="rId11"/>
    <p:sldId id="296" r:id="rId12"/>
    <p:sldId id="299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0" r:id="rId22"/>
    <p:sldId id="330" r:id="rId23"/>
    <p:sldId id="312" r:id="rId24"/>
    <p:sldId id="313" r:id="rId25"/>
    <p:sldId id="315" r:id="rId26"/>
    <p:sldId id="314" r:id="rId27"/>
    <p:sldId id="292" r:id="rId28"/>
    <p:sldId id="316" r:id="rId29"/>
    <p:sldId id="317" r:id="rId30"/>
    <p:sldId id="319" r:id="rId31"/>
    <p:sldId id="322" r:id="rId32"/>
    <p:sldId id="321" r:id="rId33"/>
    <p:sldId id="326" r:id="rId34"/>
    <p:sldId id="328" r:id="rId35"/>
    <p:sldId id="300" r:id="rId36"/>
    <p:sldId id="301" r:id="rId37"/>
    <p:sldId id="302" r:id="rId38"/>
    <p:sldId id="325" r:id="rId39"/>
    <p:sldId id="324" r:id="rId40"/>
    <p:sldId id="323" r:id="rId4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101" d="100"/>
          <a:sy n="101" d="100"/>
        </p:scale>
        <p:origin x="132" y="3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11/6/2015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11/6/2015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11/6/2015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11/6/2015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Scott Churchill</a:t>
            </a:r>
          </a:p>
          <a:p>
            <a:pPr algn="l"/>
            <a:r>
              <a:rPr lang="en-US" dirty="0" smtClean="0"/>
              <a:t>ACACSO</a:t>
            </a:r>
          </a:p>
          <a:p>
            <a:pPr algn="l"/>
            <a:r>
              <a:rPr lang="en-US" dirty="0" smtClean="0"/>
              <a:t>Albuquerque ,NM</a:t>
            </a:r>
          </a:p>
          <a:p>
            <a:pPr algn="l"/>
            <a:r>
              <a:rPr lang="en-US" dirty="0" smtClean="0"/>
              <a:t>November 12, 2015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 accounting self service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</a:t>
            </a:r>
            <a:r>
              <a:rPr lang="en-US" dirty="0" err="1" smtClean="0"/>
              <a:t>cass</a:t>
            </a:r>
            <a:r>
              <a:rPr lang="en-US" dirty="0" smtClean="0"/>
              <a:t> – download csv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2" y="2514600"/>
            <a:ext cx="1074261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</a:t>
            </a:r>
            <a:r>
              <a:rPr lang="en-US" dirty="0" err="1" smtClean="0"/>
              <a:t>cass</a:t>
            </a:r>
            <a:r>
              <a:rPr lang="en-US" dirty="0" smtClean="0"/>
              <a:t> – legend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32908"/>
            <a:ext cx="10360025" cy="401138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2053731">
            <a:off x="7720396" y="3045533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haulage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101" y="1803400"/>
            <a:ext cx="1032462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3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HAULAGE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709" y="1803400"/>
            <a:ext cx="10259407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SUPPRESSION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31828"/>
            <a:ext cx="10360025" cy="34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- SUPPRESSION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54093"/>
            <a:ext cx="10360025" cy="41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RULE 5 TRANSFER OF LIABILITY (TOL)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69020"/>
            <a:ext cx="10360025" cy="37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RULE 5 TOL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08919"/>
            <a:ext cx="10360025" cy="44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RULE 15 TOL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96436"/>
            <a:ext cx="10360025" cy="388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RULE 15 TOL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60603"/>
            <a:ext cx="10360025" cy="41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Car Accounting Self service (</a:t>
            </a:r>
            <a:r>
              <a:rPr lang="en-US" dirty="0" err="1" smtClean="0"/>
              <a:t>cass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car event query</a:t>
            </a:r>
          </a:p>
          <a:p>
            <a:r>
              <a:rPr lang="en-US" dirty="0" smtClean="0"/>
              <a:t>Liability Acceptance Message (LAM) creation</a:t>
            </a:r>
          </a:p>
          <a:p>
            <a:r>
              <a:rPr lang="en-US" dirty="0" smtClean="0"/>
              <a:t>Other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RULE 4 TOL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86000"/>
            <a:ext cx="10360025" cy="32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RULE 4 TOL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9966745">
            <a:off x="5103812" y="3352800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3027685"/>
            <a:ext cx="4976813" cy="202183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7613" y="3015111"/>
            <a:ext cx="4976812" cy="2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DAMAGED AND DEFECTIVE CAR TRACKING (DDCT) / RULE 8	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519" y="1803400"/>
            <a:ext cx="9691786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DDCT / RULE 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307" y="1803400"/>
            <a:ext cx="9700211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</a:t>
            </a:r>
            <a:r>
              <a:rPr lang="en-US" dirty="0" err="1" smtClean="0"/>
              <a:t>ddct</a:t>
            </a:r>
            <a:r>
              <a:rPr lang="en-US" dirty="0" smtClean="0"/>
              <a:t> / rule 8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2/12 – incident created</a:t>
            </a:r>
          </a:p>
          <a:p>
            <a:r>
              <a:rPr lang="en-US" dirty="0" smtClean="0"/>
              <a:t>2/12 – disposition and depreciated value requested</a:t>
            </a:r>
          </a:p>
          <a:p>
            <a:r>
              <a:rPr lang="en-US" dirty="0" smtClean="0"/>
              <a:t>2/13 – disposition and depreciated value provided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7612" y="1981200"/>
            <a:ext cx="5206999" cy="39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DDCT / RULE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04909"/>
            <a:ext cx="10360025" cy="38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1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</a:t>
            </a:r>
            <a:r>
              <a:rPr lang="en-US" dirty="0" err="1" smtClean="0"/>
              <a:t>ddct</a:t>
            </a:r>
            <a:r>
              <a:rPr lang="en-US" dirty="0" smtClean="0"/>
              <a:t> / rule 7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8/11 – incident created</a:t>
            </a:r>
          </a:p>
          <a:p>
            <a:r>
              <a:rPr lang="en-US" dirty="0" smtClean="0"/>
              <a:t>8/11 – disposition and depreciated value requested</a:t>
            </a:r>
          </a:p>
          <a:p>
            <a:r>
              <a:rPr lang="en-US" dirty="0" smtClean="0"/>
              <a:t>8/14 – disposition and depreciated value provided</a:t>
            </a:r>
          </a:p>
          <a:p>
            <a:r>
              <a:rPr lang="en-US" dirty="0" smtClean="0"/>
              <a:t>9/3 – damaging carrier offers settlement</a:t>
            </a:r>
          </a:p>
          <a:p>
            <a:r>
              <a:rPr lang="en-US" dirty="0" smtClean="0"/>
              <a:t>9/3 – offer is accepted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7851" y="1803401"/>
            <a:ext cx="4976812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ILLOGICAL INTERCHANGE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23725"/>
            <a:ext cx="10360025" cy="34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OVERVIEW – ILLOGICAL INTERCHANGE / LATE REPORTING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877" y="1803400"/>
            <a:ext cx="9267071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LIABILITY ACCEPTANCE MESSAGE (LAM)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10360025" cy="3810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9599612" y="5617029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Event query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car event search</a:t>
            </a:r>
          </a:p>
          <a:p>
            <a:r>
              <a:rPr lang="en-US" dirty="0" smtClean="0"/>
              <a:t>90 day date range</a:t>
            </a:r>
          </a:p>
          <a:p>
            <a:r>
              <a:rPr lang="en-US" dirty="0" smtClean="0"/>
              <a:t>2 years of event data</a:t>
            </a:r>
          </a:p>
          <a:p>
            <a:r>
              <a:rPr lang="en-US" dirty="0" smtClean="0"/>
              <a:t>Industry view of all records</a:t>
            </a:r>
          </a:p>
          <a:p>
            <a:r>
              <a:rPr lang="en-US" dirty="0" smtClean="0"/>
              <a:t>Access into Event Repository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LAM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269357"/>
            <a:ext cx="4976813" cy="353848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7613" y="2269356"/>
            <a:ext cx="4976812" cy="353848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3046412" y="2743200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lam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7613" y="2438400"/>
            <a:ext cx="4976812" cy="28291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Allows carriers to accept liability without regard to LCS</a:t>
            </a:r>
          </a:p>
          <a:p>
            <a:r>
              <a:rPr lang="en-US" dirty="0" smtClean="0"/>
              <a:t>Must be created by carrier receiving liability</a:t>
            </a:r>
          </a:p>
          <a:p>
            <a:r>
              <a:rPr lang="en-US" dirty="0" smtClean="0"/>
              <a:t>Date within 120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 History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493087"/>
            <a:ext cx="4976813" cy="309102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7613" y="2971800"/>
            <a:ext cx="4976812" cy="16764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513012" y="3048000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12" y="2286000"/>
            <a:ext cx="7565599" cy="24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reports – haulage agreements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475079"/>
            <a:ext cx="10360025" cy="31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reports – </a:t>
            </a:r>
            <a:r>
              <a:rPr lang="en-US" dirty="0" err="1" smtClean="0"/>
              <a:t>tol</a:t>
            </a:r>
            <a:r>
              <a:rPr lang="en-US" dirty="0" smtClean="0"/>
              <a:t> rule 5 liability limits	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86000"/>
            <a:ext cx="10360025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reports – </a:t>
            </a:r>
            <a:r>
              <a:rPr lang="en-US" dirty="0" err="1" smtClean="0"/>
              <a:t>ddct</a:t>
            </a:r>
            <a:r>
              <a:rPr lang="en-US" dirty="0" smtClean="0"/>
              <a:t> dismantled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09800"/>
            <a:ext cx="10360025" cy="32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 documentation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012" y="2286000"/>
            <a:ext cx="752094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CASS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4 – enhanced logic to match waybills Nov 2015</a:t>
            </a:r>
          </a:p>
          <a:p>
            <a:r>
              <a:rPr lang="en-US" dirty="0" smtClean="0"/>
              <a:t>Rule 4 – overlapping TOL into multiple months Nov 2015</a:t>
            </a:r>
          </a:p>
          <a:p>
            <a:r>
              <a:rPr lang="en-US" dirty="0" smtClean="0"/>
              <a:t>Increasing event data from 2 to 3 years 2016 release</a:t>
            </a:r>
          </a:p>
          <a:p>
            <a:r>
              <a:rPr lang="en-US" dirty="0" smtClean="0"/>
              <a:t>Enhancement of CASS event shading, Rule 4 and haulage, possible 2016 release</a:t>
            </a:r>
          </a:p>
          <a:p>
            <a:r>
              <a:rPr lang="en-US" dirty="0" smtClean="0"/>
              <a:t>Questions </a:t>
            </a:r>
            <a:r>
              <a:rPr lang="en-US" dirty="0"/>
              <a:t>or </a:t>
            </a:r>
            <a:r>
              <a:rPr lang="en-US" dirty="0" smtClean="0"/>
              <a:t>assistance - csc@railinc.com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2209800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3242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</a:t>
            </a:r>
            <a:r>
              <a:rPr lang="en-US" dirty="0" err="1" smtClean="0"/>
              <a:t>cass</a:t>
            </a:r>
            <a:r>
              <a:rPr lang="en-US" dirty="0" smtClean="0"/>
              <a:t>	 - event search	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34396"/>
            <a:ext cx="10360025" cy="40084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446212" y="2774442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028405" y="2796396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243958" y="2774442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8847051">
            <a:off x="9079047" y="2417029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10800000">
            <a:off x="10590212" y="3924299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241531" y="4294322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CASS – QUICK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34396"/>
            <a:ext cx="10360025" cy="40084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2848063">
            <a:off x="8252904" y="2546540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CASS – EVENTS NOT FOUND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12" y="2514600"/>
            <a:ext cx="37052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</a:t>
            </a:r>
            <a:r>
              <a:rPr lang="en-US" dirty="0" err="1" smtClean="0"/>
              <a:t>cass</a:t>
            </a:r>
            <a:r>
              <a:rPr lang="en-US" dirty="0" smtClean="0"/>
              <a:t> – filters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401803"/>
            <a:ext cx="10360025" cy="327359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9239485">
            <a:off x="1198908" y="3706628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9239485">
            <a:off x="10230046" y="3318915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</a:t>
            </a:r>
            <a:r>
              <a:rPr lang="en-US" dirty="0" err="1" smtClean="0"/>
              <a:t>cass</a:t>
            </a:r>
            <a:r>
              <a:rPr lang="en-US" dirty="0" smtClean="0"/>
              <a:t> – filters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89631"/>
            <a:ext cx="10360025" cy="389793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239485">
            <a:off x="10611046" y="3014115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239485">
            <a:off x="1238446" y="3395115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</a:t>
            </a:r>
            <a:r>
              <a:rPr lang="en-US" dirty="0" err="1" smtClean="0"/>
              <a:t>cass</a:t>
            </a:r>
            <a:r>
              <a:rPr lang="en-US" dirty="0" smtClean="0"/>
              <a:t> – download csv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13884"/>
            <a:ext cx="10360025" cy="404943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239485">
            <a:off x="9925246" y="2937915"/>
            <a:ext cx="455613" cy="228600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366</Words>
  <Application>Microsoft Office PowerPoint</Application>
  <PresentationFormat>Custom</PresentationFormat>
  <Paragraphs>67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Cambria</vt:lpstr>
      <vt:lpstr>Red Radial 16x9</vt:lpstr>
      <vt:lpstr>Car accounting self service Overview</vt:lpstr>
      <vt:lpstr>What is Car Accounting Self service (cass)?</vt:lpstr>
      <vt:lpstr>Cass Event query </vt:lpstr>
      <vt:lpstr>Navigating cass  - event search  </vt:lpstr>
      <vt:lpstr>NAVIGATING CASS – QUICK SEARCH</vt:lpstr>
      <vt:lpstr>NAVIGATING CASS – EVENTS NOT FOUND</vt:lpstr>
      <vt:lpstr>Navigating cass – filters</vt:lpstr>
      <vt:lpstr>Navigating cass – filters</vt:lpstr>
      <vt:lpstr>Navigating cass – download csv</vt:lpstr>
      <vt:lpstr>Navigating cass – download csv </vt:lpstr>
      <vt:lpstr>Navigating cass – legend </vt:lpstr>
      <vt:lpstr>Cass overview – haulage </vt:lpstr>
      <vt:lpstr>CASS OVERVIEW – HAULAGE </vt:lpstr>
      <vt:lpstr>CASS OVERVIEW – SUPPRESSION </vt:lpstr>
      <vt:lpstr>CASS OVERVIEW - SUPPRESSION</vt:lpstr>
      <vt:lpstr>CASS OVERVIEW – RULE 5 TRANSFER OF LIABILITY (TOL)</vt:lpstr>
      <vt:lpstr>CASS OVERVIEW – RULE 5 TOL</vt:lpstr>
      <vt:lpstr>CASS OVERVIEW – RULE 15 TOL</vt:lpstr>
      <vt:lpstr>CASS OVERVIEW – RULE 15 TOL</vt:lpstr>
      <vt:lpstr>CASS OVERVIEW – RULE 4 TOL</vt:lpstr>
      <vt:lpstr>CASS OVERVIEW – RULE 4 TOL</vt:lpstr>
      <vt:lpstr>CASS OVERVIEW – DAMAGED AND DEFECTIVE CAR TRACKING (DDCT) / RULE 8  </vt:lpstr>
      <vt:lpstr>CASS OVERVIEW – DDCT / RULE 8</vt:lpstr>
      <vt:lpstr>Cass overview – ddct / rule 8 </vt:lpstr>
      <vt:lpstr>CASS OVERVIEW – DDCT / RULE 7</vt:lpstr>
      <vt:lpstr>Cass overview – ddct / rule 7 </vt:lpstr>
      <vt:lpstr>CASS OVERVIEW – ILLOGICAL INTERCHANGE</vt:lpstr>
      <vt:lpstr>CASS OVERVIEW – ILLOGICAL INTERCHANGE / LATE REPORTING </vt:lpstr>
      <vt:lpstr>LIABILITY ACCEPTANCE MESSAGE (LAM)</vt:lpstr>
      <vt:lpstr>REPORTING A LAM </vt:lpstr>
      <vt:lpstr>Reporting a lam</vt:lpstr>
      <vt:lpstr>LAM History </vt:lpstr>
      <vt:lpstr>Cass reports</vt:lpstr>
      <vt:lpstr>Cass reports – haulage agreements </vt:lpstr>
      <vt:lpstr>Cass reports – tol rule 5 liability limits  </vt:lpstr>
      <vt:lpstr>Cass reports – ddct dismantled equipment</vt:lpstr>
      <vt:lpstr>Cass documentation </vt:lpstr>
      <vt:lpstr>FUTURE CASS ENHANCEMENTS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2015-09-24T19:16:08Z</dcterms:created>
  <dcterms:modified xsi:type="dcterms:W3CDTF">2015-11-06T19:38:36Z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