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30"/>
  </p:notesMasterIdLst>
  <p:sldIdLst>
    <p:sldId id="256" r:id="rId2"/>
    <p:sldId id="279" r:id="rId3"/>
    <p:sldId id="280" r:id="rId4"/>
    <p:sldId id="257" r:id="rId5"/>
    <p:sldId id="281" r:id="rId6"/>
    <p:sldId id="258" r:id="rId7"/>
    <p:sldId id="285" r:id="rId8"/>
    <p:sldId id="284" r:id="rId9"/>
    <p:sldId id="259" r:id="rId10"/>
    <p:sldId id="282" r:id="rId11"/>
    <p:sldId id="273" r:id="rId12"/>
    <p:sldId id="260" r:id="rId13"/>
    <p:sldId id="261" r:id="rId14"/>
    <p:sldId id="262" r:id="rId15"/>
    <p:sldId id="274" r:id="rId16"/>
    <p:sldId id="263" r:id="rId17"/>
    <p:sldId id="266" r:id="rId18"/>
    <p:sldId id="275" r:id="rId19"/>
    <p:sldId id="268" r:id="rId20"/>
    <p:sldId id="286" r:id="rId21"/>
    <p:sldId id="269" r:id="rId22"/>
    <p:sldId id="276" r:id="rId23"/>
    <p:sldId id="270" r:id="rId24"/>
    <p:sldId id="271" r:id="rId25"/>
    <p:sldId id="277" r:id="rId26"/>
    <p:sldId id="283" r:id="rId27"/>
    <p:sldId id="278" r:id="rId28"/>
    <p:sldId id="27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F52A8-32F0-4520-B8CD-161A2B195CF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1BC60-0B4A-489D-ABF6-C89CAC15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06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Assures all</a:t>
            </a:r>
            <a:r>
              <a:rPr lang="en-US" baseline="0" dirty="0" smtClean="0"/>
              <a:t> movements are reported.  Chicago to Atlanta should be broken down into Atlanta – Rome – Chattanooga – Lexington, etc.  Each segment should have miles associated with it.  The segments should be contiguous.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BC60-0B4A-489D-ABF6-C89CAC153E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Consistently missing the threshold</a:t>
            </a:r>
            <a:r>
              <a:rPr lang="en-US" baseline="0" dirty="0" smtClean="0"/>
              <a:t> may indicate other systemic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BC60-0B4A-489D-ABF6-C89CAC153E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3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cars not settled via SSDX, evidence of switching charges is requested from the audited company.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BC60-0B4A-489D-ABF6-C89CAC153E3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1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9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2A59EA1A-D0CB-1046-B21F-221640F963E8}" type="datetime1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1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189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189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20" y="846626"/>
            <a:ext cx="8375651" cy="1192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21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4193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21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419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6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13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313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518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59133EC1-6D56-5D43-A3F6-DF1C5C3FFD20}" type="datetime1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3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1F221583-7359-B745-BA55-CA4CB50D7475}" type="datetime1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5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5588" cy="490538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11150" y="131763"/>
            <a:ext cx="531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en-US" sz="1200" b="1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RAILINC</a:t>
            </a:r>
            <a:r>
              <a:rPr lang="en-US" sz="1200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   </a:t>
            </a:r>
            <a:r>
              <a:rPr lang="en-US" sz="120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I     ACACSO</a:t>
            </a:r>
            <a:r>
              <a:rPr lang="en-US" sz="1200" baseline="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 2014</a:t>
            </a:r>
            <a:endParaRPr lang="en-US" sz="1200" dirty="0">
              <a:solidFill>
                <a:prstClr val="white"/>
              </a:solidFill>
              <a:latin typeface="Helvetica" charset="0"/>
              <a:cs typeface="Helvetica Light" charset="0"/>
            </a:endParaRPr>
          </a:p>
        </p:txBody>
      </p:sp>
      <p:pic>
        <p:nvPicPr>
          <p:cNvPr id="9" name="Picture 24" descr="BottomBand_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091238"/>
            <a:ext cx="9142412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394700" y="6213475"/>
            <a:ext cx="749300" cy="292100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1588" y="490538"/>
            <a:ext cx="9144000" cy="5384800"/>
          </a:xfrm>
          <a:prstGeom prst="rect">
            <a:avLst/>
          </a:prstGeom>
          <a:solidFill>
            <a:srgbClr val="DC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>
            <a:spLocks/>
          </p:cNvSpPr>
          <p:nvPr userDrawn="1"/>
        </p:nvSpPr>
        <p:spPr bwMode="auto">
          <a:xfrm>
            <a:off x="-252413" y="4143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 </a:t>
            </a:r>
          </a:p>
        </p:txBody>
      </p:sp>
      <p:sp>
        <p:nvSpPr>
          <p:cNvPr id="13" name="Title 1"/>
          <p:cNvSpPr>
            <a:spLocks/>
          </p:cNvSpPr>
          <p:nvPr userDrawn="1"/>
        </p:nvSpPr>
        <p:spPr bwMode="auto">
          <a:xfrm>
            <a:off x="-252413" y="58118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662" y="846626"/>
            <a:ext cx="8375651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491" y="2039602"/>
            <a:ext cx="8426967" cy="408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5656" y="6148131"/>
            <a:ext cx="165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defTabSz="457200"/>
            <a:fld id="{799CD883-C747-E24C-A571-B44F9B83C299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4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AB1127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ilinc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AAR Car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Hire Audit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886200"/>
            <a:ext cx="7086600" cy="1752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Jim Pinson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ACACSO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10 – 12, 2014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55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832513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Specific Audits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56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Gap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0386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Ensure mileage </a:t>
            </a:r>
            <a:r>
              <a:rPr lang="en-US" dirty="0">
                <a:latin typeface="Arial" pitchFamily="34" charset="0"/>
                <a:cs typeface="Arial" pitchFamily="34" charset="0"/>
              </a:rPr>
              <a:t>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paid for 								reported movements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Sample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Statistically significant sample 							from CHDX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Audit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 </a:t>
            </a:r>
            <a:r>
              <a:rPr lang="en-US" dirty="0">
                <a:latin typeface="Arial" pitchFamily="34" charset="0"/>
                <a:cs typeface="Arial" pitchFamily="34" charset="0"/>
              </a:rPr>
              <a:t>	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Internal movement records 								reviewed for continuity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Result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		Discrepancies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exceeding </a:t>
            </a:r>
            <a:r>
              <a:rPr lang="en-US" dirty="0">
                <a:latin typeface="Arial" pitchFamily="34" charset="0"/>
                <a:cs typeface="Arial" pitchFamily="34" charset="0"/>
              </a:rPr>
              <a:t>10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miles 					are noted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533401"/>
            <a:ext cx="8375651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Mileage Master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447800"/>
            <a:ext cx="8763000" cy="43434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Assess mileage master accuracy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Sample: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Gap analysis data selected for 						maximum coverage	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Audit: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Compare reported mileage with 						timetables, system maps and 							other sources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Result: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Differences of 1.5 miles or 								greater are noted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3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846626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LCS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2039602"/>
            <a:ext cx="8426967" cy="408656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Tests use of LCS in calculations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Sample: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Sample data from gap analysis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Audit: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Sample compared to LCS to 							confirm payment based on LCS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Result: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Payments not based on LCS 							noted  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7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609601"/>
            <a:ext cx="8375651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Payable Claims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1600200"/>
            <a:ext cx="8426967" cy="4086561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Assess payable claim handling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Sample: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Completed claims – allowed and 					rejected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Audit: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	Compare decision with car hire 						rules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decision should be 								timely and based on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LCS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2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609601"/>
            <a:ext cx="8375651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Payable Claims Audit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1676400"/>
            <a:ext cx="8426967" cy="4086561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Result:</a:t>
            </a:r>
            <a:r>
              <a:rPr lang="en-US" dirty="0">
                <a:latin typeface="Arial" pitchFamily="34" charset="0"/>
                <a:cs typeface="Arial" pitchFamily="34" charset="0"/>
              </a:rPr>
              <a:t>		Responses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conformance </a:t>
            </a:r>
            <a:r>
              <a:rPr lang="en-US" dirty="0">
                <a:latin typeface="Arial" pitchFamily="34" charset="0"/>
                <a:cs typeface="Arial" pitchFamily="34" charset="0"/>
              </a:rPr>
              <a:t>						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car hire rules noted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2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1"/>
            <a:ext cx="8375651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Receivable Claims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3886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Assess receivable claim handling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Sample: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Sample of issued claims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Claims compared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LCS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records; 					additional car hire must be due; 						must be issued within time limits; 			 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proper format confirmed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	Non-conforming handling noted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43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609601"/>
            <a:ext cx="8375651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Percent Payment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1524000"/>
            <a:ext cx="8426967" cy="4086561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Confirm most car hire is paid in 						current and voluntary periods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Sample: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CHDX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 assembled monthly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Audit: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98% for Class I carriers 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				95% for non Class I carriers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Result: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Non-conformance noted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49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1"/>
            <a:ext cx="8375651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Percent Payment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600200"/>
            <a:ext cx="8426967" cy="4086561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Data can be used to determine 						future audit schedules 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88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533401"/>
            <a:ext cx="8375651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Rule 22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8915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Assess conformance of Rule 22 								reclaims to car hire rules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Sample: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Statistically significant random 								sample drawn from CHDX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Audit: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Reclaim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ompared to car 										movement records to confirm 								compliance with Rule 22</a:t>
            </a:r>
          </a:p>
          <a:p>
            <a:pPr lvl="6"/>
            <a:r>
              <a:rPr lang="en-US" dirty="0" smtClean="0">
                <a:latin typeface="Arial" pitchFamily="34" charset="0"/>
                <a:cs typeface="Arial" pitchFamily="34" charset="0"/>
              </a:rPr>
              <a:t>Car Must be Empty</a:t>
            </a:r>
          </a:p>
          <a:p>
            <a:pPr lvl="6"/>
            <a:r>
              <a:rPr lang="en-US" dirty="0" smtClean="0">
                <a:latin typeface="Arial" pitchFamily="34" charset="0"/>
                <a:cs typeface="Arial" pitchFamily="34" charset="0"/>
              </a:rPr>
              <a:t>Cannot be Under Revenue Billing</a:t>
            </a:r>
          </a:p>
          <a:p>
            <a:pPr lvl="6"/>
            <a:r>
              <a:rPr lang="en-US" dirty="0" smtClean="0">
                <a:latin typeface="Arial" pitchFamily="34" charset="0"/>
                <a:cs typeface="Arial" pitchFamily="34" charset="0"/>
              </a:rPr>
              <a:t>Car Must be Assigned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0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609601"/>
            <a:ext cx="8375651" cy="76199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8915400" cy="365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Car Hire Audit Process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of Carrier Audits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of Systems Audits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Specific Audits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Purpose, Sample, Audit, Result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Audit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68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8044"/>
            <a:ext cx="8375651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Rule 22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1447800"/>
            <a:ext cx="8426967" cy="4086561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Result:</a:t>
            </a:r>
            <a:r>
              <a:rPr lang="en-US" dirty="0">
                <a:latin typeface="Arial" pitchFamily="34" charset="0"/>
                <a:cs typeface="Arial" pitchFamily="34" charset="0"/>
              </a:rPr>
              <a:t>		Conforming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non-conforming </a:t>
            </a:r>
            <a:r>
              <a:rPr lang="en-US" dirty="0">
                <a:latin typeface="Arial" pitchFamily="34" charset="0"/>
                <a:cs typeface="Arial" pitchFamily="34" charset="0"/>
              </a:rPr>
              <a:t>					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reclaims noted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02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1"/>
            <a:ext cx="8375651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Rule 5 TOL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191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Assess Rule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compliance 						with car hire rules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Sample: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Statistically significant random 						sample from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 Hire Liability 							File (CHLF)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Audit: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Sample data is reviewed for 							conformance with Car Hire Rule 						5 and 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atched to SSDX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91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2039602"/>
            <a:ext cx="8426967" cy="4086561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Result:</a:t>
            </a:r>
            <a:r>
              <a:rPr lang="en-US" dirty="0">
                <a:latin typeface="Arial" pitchFamily="34" charset="0"/>
                <a:cs typeface="Arial" pitchFamily="34" charset="0"/>
              </a:rPr>
              <a:t>		Conforming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non-conforming 			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noted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609601"/>
            <a:ext cx="8375651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AB1127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Rule 5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TOL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74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533400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Rule 4 TOL Systems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267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Confirm system is properly 								creating TOL for Rule 4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Sample: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Statistically significant random 						sample of Rule 4 TOL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Audit: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Sample and EDI 417 data 								compared to movement events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Result: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Confirmation that Rule 4 									process is working as designed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7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533400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Rule 7 and Rule 8 Audit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3434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Confirm car hire is moved 								properly as a result of DDCT 							transactions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Sample: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Statistically significant random 						sample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DDCT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incidents opened 					in the last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9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533400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Rule 7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Rule 8 Audit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8915400" cy="4267200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Audit: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Sample data </a:t>
            </a:r>
            <a:r>
              <a:rPr lang="en-US" dirty="0">
                <a:latin typeface="Arial" pitchFamily="34" charset="0"/>
                <a:cs typeface="Arial" pitchFamily="34" charset="0"/>
              </a:rPr>
              <a:t>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compared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car 							movement events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confirm car hire 					was moved correctly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Result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	Confirmation that Rule 7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Rule 8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	processes </a:t>
            </a:r>
            <a:r>
              <a:rPr lang="en-US" dirty="0">
                <a:latin typeface="Arial" pitchFamily="34" charset="0"/>
                <a:cs typeface="Arial" pitchFamily="34" charset="0"/>
              </a:rPr>
              <a:t>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working </a:t>
            </a:r>
            <a:r>
              <a:rPr lang="en-US" dirty="0">
                <a:latin typeface="Arial" pitchFamily="34" charset="0"/>
                <a:cs typeface="Arial" pitchFamily="34" charset="0"/>
              </a:rPr>
              <a:t>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intended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7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832513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 Reports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12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 Reports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to the industry for review and reference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Stored in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Railinc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SharePoint site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 on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www.railinc.com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CHA (committee site)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“Carrier Audits”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32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1385720"/>
            <a:ext cx="8426967" cy="4086561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AB112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Questions?</a:t>
            </a:r>
            <a:endParaRPr lang="en-US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4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32513"/>
            <a:ext cx="8375651" cy="119297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the Car Hire Audit Process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5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" y="6858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Car Hire Audit Process Overview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Authority: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Car Hire Rule 6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Auditors: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Railinc on the behalf of the AAR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Timing: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Class I alternating years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 		Class II &amp; III carriers every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three to five years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Result: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 indicating compliance 						with car hire 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1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832513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of Carrier Audits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of Carrier Audits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1476039"/>
            <a:ext cx="8426967" cy="355316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Mileage 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Accuracy of mileage masters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Reporting of all movements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Payment for reported movements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of LCS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Claim handling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1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609600"/>
            <a:ext cx="8375651" cy="1192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Components of Carrier Audits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3"/>
            <a:ext cx="8426967" cy="184659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Timeliness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payments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Rule 22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reclaims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Rule 5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transfers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liability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8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832513"/>
            <a:ext cx="8610600" cy="119297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of Systems Audits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1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685801"/>
            <a:ext cx="8375651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of Systems Audits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7" y="1447801"/>
            <a:ext cx="8426967" cy="281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Rule 4 transfers of liability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Damaged &amp; Defective Car Tracking (DDCT)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Rule 7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Rule 8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8EC5-A8D1-403E-8DBB-38953BF5B9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039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347</Words>
  <Application>Microsoft Office PowerPoint</Application>
  <PresentationFormat>On-screen Show (4:3)</PresentationFormat>
  <Paragraphs>141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1_Office Theme</vt:lpstr>
      <vt:lpstr>AAR Car Hire Audit Process</vt:lpstr>
      <vt:lpstr>Agenda</vt:lpstr>
      <vt:lpstr>Overview of the Car Hire Audit Process</vt:lpstr>
      <vt:lpstr>Car Hire Audit Process Overview</vt:lpstr>
      <vt:lpstr>Components of Carrier Audits</vt:lpstr>
      <vt:lpstr>Components of Carrier Audits</vt:lpstr>
      <vt:lpstr>Components of Carrier Audits</vt:lpstr>
      <vt:lpstr>Components of Systems Audits </vt:lpstr>
      <vt:lpstr>Components of Systems Audits</vt:lpstr>
      <vt:lpstr>Review of Specific Audits</vt:lpstr>
      <vt:lpstr>Gap Analysis</vt:lpstr>
      <vt:lpstr>Mileage Master Audit</vt:lpstr>
      <vt:lpstr>LCS Audit</vt:lpstr>
      <vt:lpstr>Payable Claims Audit</vt:lpstr>
      <vt:lpstr>Payable Claims Audit</vt:lpstr>
      <vt:lpstr>Receivable Claims Audit</vt:lpstr>
      <vt:lpstr>Percent Payment Audit</vt:lpstr>
      <vt:lpstr>Percent Payment Audit</vt:lpstr>
      <vt:lpstr>Rule 22 Audit</vt:lpstr>
      <vt:lpstr>Rule 22 Audit</vt:lpstr>
      <vt:lpstr>Rule 5 TOL Audit</vt:lpstr>
      <vt:lpstr>PowerPoint Presentation</vt:lpstr>
      <vt:lpstr>Rule 4 TOL Systems Audit</vt:lpstr>
      <vt:lpstr>Rule 7 and Rule 8 Audit</vt:lpstr>
      <vt:lpstr>Rule 7 and Rule 8 Audit</vt:lpstr>
      <vt:lpstr>Audit Reports</vt:lpstr>
      <vt:lpstr>Audit Reports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2014-10-16T19:05:39Z</dcterms:created>
  <dcterms:modified xsi:type="dcterms:W3CDTF">2014-11-07T23:12:38Z</dcterms:modified>
</cp:coreProperties>
</file>